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intelligent-eloquent-ramanujan/mnt/outputs/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2331720"/>
            <a:ext cx="3840480" cy="20025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4434840"/>
            <a:ext cx="1216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spc="200" kern="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Aviation Authority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0" y="4892040"/>
            <a:ext cx="1216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Investor Deck — 2026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0" y="6446520"/>
            <a:ext cx="12161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&amp;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intelligent-eloquent-ramanujan/mnt/outputs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11480"/>
            <a:ext cx="1371600" cy="5431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143000"/>
            <a:ext cx="11247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MOTION AUTHORITY</a:t>
            </a:r>
            <a:endParaRPr lang="en-US" sz="32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32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PLATFORM TO SCALE AN INDUSTRY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457200" y="23317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TheArsenale Aero will both support growth and rapidly scale with partnerships in related industries.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4892040" y="2971800"/>
            <a:ext cx="2377440" cy="2377440"/>
          </a:xfrm>
          <a:prstGeom prst="rect">
            <a:avLst/>
          </a:prstGeom>
          <a:solidFill>
            <a:srgbClr val="15171C"/>
          </a:solidFill>
          <a:ln w="12700">
            <a:solidFill>
              <a:srgbClr val="3A3D4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120640" y="3771900"/>
            <a:ext cx="1920240" cy="777240"/>
          </a:xfrm>
          <a:prstGeom prst="ellipse">
            <a:avLst/>
          </a:prstGeom>
          <a:ln w="22225">
            <a:solidFill>
              <a:srgbClr val="DFFF00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 rot="3600000">
            <a:off x="5120640" y="3771900"/>
            <a:ext cx="1920240" cy="777240"/>
          </a:xfrm>
          <a:prstGeom prst="ellipse">
            <a:avLst/>
          </a:prstGeom>
          <a:ln w="22225">
            <a:solidFill>
              <a:srgbClr val="DFFF00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 rot="7200000">
            <a:off x="5120640" y="3771900"/>
            <a:ext cx="1920240" cy="777240"/>
          </a:xfrm>
          <a:prstGeom prst="ellipse">
            <a:avLst/>
          </a:prstGeom>
          <a:ln w="22225">
            <a:solidFill>
              <a:srgbClr val="DFFF0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696712" y="3776472"/>
            <a:ext cx="768096" cy="768096"/>
          </a:xfrm>
          <a:prstGeom prst="ellipse">
            <a:avLst/>
          </a:prstGeom>
          <a:solidFill>
            <a:srgbClr val="0A0B0D"/>
          </a:solidFill>
          <a:ln w="25400">
            <a:solidFill>
              <a:srgbClr val="DFFF0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696712" y="3776472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4892040" y="4782312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AVIATION</a:t>
            </a:r>
            <a:endParaRPr lang="en-US" sz="105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AUTHORITY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914400" y="32461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TELECOM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914400" y="388620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SYSTEM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914400" y="452628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 TRAFFIC SYSTEM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8275320" y="32461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INFRASTRUCTURE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8275320" y="388620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8275320" y="452628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3794760" y="26974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RIDESHARING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3794760" y="553212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HOSPITALITY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TheArsenale Aero — Investor Deck 2026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6675120" y="64465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&amp;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intelligent-eloquent-ramanujan/mnt/outputs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11480"/>
            <a:ext cx="1371600" cy="5431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09728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SIZE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457200" y="2148840"/>
            <a:ext cx="51206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30000"/>
              </a:lnSpc>
              <a:spcAft>
                <a:spcPts val="1400"/>
              </a:spcAft>
              <a:buNone/>
            </a:pPr>
            <a:r>
              <a:rPr lang="en-US" sz="150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 mobility has seen over </a:t>
            </a:r>
            <a:pPr algn="l" indent="0" marL="0">
              <a:lnSpc>
                <a:spcPct val="130000"/>
              </a:lnSpc>
              <a:spcAft>
                <a:spcPts val="1400"/>
              </a:spcAft>
              <a:buNone/>
            </a:pPr>
            <a:r>
              <a:rPr lang="en-US" sz="15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$10Bn+ investment</a:t>
            </a:r>
            <a:pPr algn="l" indent="0" marL="0">
              <a:lnSpc>
                <a:spcPct val="130000"/>
              </a:lnSpc>
              <a:spcAft>
                <a:spcPts val="1400"/>
              </a:spcAft>
              <a:buNone/>
            </a:pPr>
            <a:endParaRPr lang="en-US" sz="1500" dirty="0"/>
          </a:p>
          <a:p>
            <a:pPr algn="l" indent="0" marL="0">
              <a:lnSpc>
                <a:spcPct val="130000"/>
              </a:lnSpc>
              <a:spcAft>
                <a:spcPts val="1400"/>
              </a:spcAft>
              <a:buNone/>
            </a:pPr>
            <a:r>
              <a:rPr lang="en-US" sz="150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 focus on air taxi, based on Uber Elevate</a:t>
            </a:r>
            <a:endParaRPr lang="en-US" sz="1500" dirty="0"/>
          </a:p>
          <a:p>
            <a:pPr algn="l" indent="0" marL="0">
              <a:lnSpc>
                <a:spcPct val="130000"/>
              </a:lnSpc>
              <a:spcAft>
                <a:spcPts val="1400"/>
              </a:spcAft>
              <a:buNone/>
            </a:pPr>
            <a:r>
              <a:rPr lang="en-US" sz="150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five main competitors are pre-revenue and pre-certification — except Volocopter, which is publicly listed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6126480" y="2011680"/>
            <a:ext cx="5577840" cy="3794760"/>
          </a:xfrm>
          <a:prstGeom prst="rect">
            <a:avLst/>
          </a:prstGeom>
          <a:solidFill>
            <a:srgbClr val="15171C"/>
          </a:solidFill>
          <a:ln w="12700">
            <a:solidFill>
              <a:srgbClr val="3A3D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92240" y="224028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8A9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MAIN COMPETITORS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492240" y="27432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Joby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692640" y="274320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PRE-REVENUE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492240" y="334670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Lilium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692640" y="3346704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PRE-REVENUE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492240" y="395020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Archer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692640" y="3950208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PRE-REVENUE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6492240" y="455371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Volocopter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9692640" y="4553712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6492240" y="515721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Ehang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9692640" y="5157216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PRE-REVENUE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TheArsenale Aero — Investor Deck 2026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6675120" y="64465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&amp;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intelligent-eloquent-ramanujan/mnt/outputs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11480"/>
            <a:ext cx="1371600" cy="5431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005840"/>
            <a:ext cx="585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22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Urban Air Mobility is projected to be a Highly Profitable &amp; Enormous Market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57200" y="2697480"/>
            <a:ext cx="57607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35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order to drive profitability, TheArsenale Aero plans to operate its own fleet of vehicles for urban air mobility.</a:t>
            </a:r>
            <a:endParaRPr lang="en-US" sz="1350" dirty="0"/>
          </a:p>
          <a:p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35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operating costs will decline over time through scale manufacturing, battery energy density improvements, and autonomy.</a:t>
            </a:r>
            <a:endParaRPr lang="en-US" sz="13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 the life of the aircraft, we believe the Urban Air Mobility business will be 3X more profitable than direct OEM sales.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6583680" y="128016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8A9E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ANTICIPATED ANNUAL UNIT ECONOMICS PER RIDE-SHARE VEHICLE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583680" y="214884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$2.4M</a:t>
            </a:r>
            <a:endParaRPr lang="en-US" sz="4800" dirty="0"/>
          </a:p>
        </p:txBody>
      </p:sp>
      <p:sp>
        <p:nvSpPr>
          <p:cNvPr id="7" name="Shape 4"/>
          <p:cNvSpPr/>
          <p:nvPr/>
        </p:nvSpPr>
        <p:spPr>
          <a:xfrm>
            <a:off x="9006840" y="2286000"/>
            <a:ext cx="0" cy="731520"/>
          </a:xfrm>
          <a:prstGeom prst="line">
            <a:avLst/>
          </a:prstGeom>
          <a:noFill/>
          <a:ln w="12700">
            <a:solidFill>
              <a:srgbClr val="3A3D4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0" y="214884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6583680" y="347472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$1.4M</a:t>
            </a:r>
            <a:endParaRPr lang="en-US" sz="4800" dirty="0"/>
          </a:p>
        </p:txBody>
      </p:sp>
      <p:sp>
        <p:nvSpPr>
          <p:cNvPr id="10" name="Shape 7"/>
          <p:cNvSpPr/>
          <p:nvPr/>
        </p:nvSpPr>
        <p:spPr>
          <a:xfrm>
            <a:off x="9006840" y="3611880"/>
            <a:ext cx="0" cy="731520"/>
          </a:xfrm>
          <a:prstGeom prst="line">
            <a:avLst/>
          </a:prstGeom>
          <a:noFill/>
          <a:ln w="12700">
            <a:solidFill>
              <a:srgbClr val="3A3D4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235440" y="347472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&amp; Indirect Operating Cost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583680" y="4800600"/>
            <a:ext cx="2286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$1.1M</a:t>
            </a:r>
            <a:endParaRPr lang="en-US" sz="4800" dirty="0"/>
          </a:p>
        </p:txBody>
      </p:sp>
      <p:sp>
        <p:nvSpPr>
          <p:cNvPr id="13" name="Shape 10"/>
          <p:cNvSpPr/>
          <p:nvPr/>
        </p:nvSpPr>
        <p:spPr>
          <a:xfrm>
            <a:off x="9006840" y="4937760"/>
            <a:ext cx="0" cy="731520"/>
          </a:xfrm>
          <a:prstGeom prst="line">
            <a:avLst/>
          </a:prstGeom>
          <a:noFill/>
          <a:ln w="12700">
            <a:solidFill>
              <a:srgbClr val="3A3D4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235440" y="4800600"/>
            <a:ext cx="24688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b="1" dirty="0">
                <a:solidFill>
                  <a:srgbClr val="F2F0E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Income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TheArsenale Aero — Investor Deck 2026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6675120" y="64465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&amp;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intelligent-eloquent-ramanujan/mnt/outputs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11480"/>
            <a:ext cx="1371600" cy="5431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097280"/>
            <a:ext cx="11247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Investing in designing, manufacturing</a:t>
            </a:r>
            <a:endParaRPr lang="en-US" sz="30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30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testing in-house.</a:t>
            </a:r>
            <a:endParaRPr lang="en-US" sz="3000" dirty="0"/>
          </a:p>
        </p:txBody>
      </p:sp>
      <p:pic>
        <p:nvPicPr>
          <p:cNvPr id="4" name="Image 1" descr="/sessions/intelligent-eloquent-ramanujan/mnt/outputs/slidebuild/design_sketch_cle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2148840"/>
            <a:ext cx="9692640" cy="417080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TheArsenale Aero — Investor Deck 2026</a:t>
            </a:r>
            <a:endParaRPr lang="en-US" sz="1050" dirty="0"/>
          </a:p>
        </p:txBody>
      </p:sp>
      <p:sp>
        <p:nvSpPr>
          <p:cNvPr id="6" name="Text 2"/>
          <p:cNvSpPr/>
          <p:nvPr/>
        </p:nvSpPr>
        <p:spPr>
          <a:xfrm>
            <a:off x="6675120" y="64465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&amp; Confidential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B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intelligent-eloquent-ramanujan/mnt/outputs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411480"/>
            <a:ext cx="1371600" cy="54315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1097280"/>
            <a:ext cx="112471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D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Press a button. Get a flight.</a:t>
            </a:r>
            <a:endParaRPr lang="en-US" sz="3200" dirty="0"/>
          </a:p>
        </p:txBody>
      </p:sp>
      <p:pic>
        <p:nvPicPr>
          <p:cNvPr id="4" name="Image 1" descr="/sessions/intelligent-eloquent-ramanujan/mnt/outputs/slidebuild/booking_app_clean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514600"/>
            <a:ext cx="10332720" cy="382893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TheArsenale Aero — Investor Deck 2026</a:t>
            </a:r>
            <a:endParaRPr lang="en-US" sz="1050" dirty="0"/>
          </a:p>
        </p:txBody>
      </p:sp>
      <p:sp>
        <p:nvSpPr>
          <p:cNvPr id="6" name="Text 2"/>
          <p:cNvSpPr/>
          <p:nvPr/>
        </p:nvSpPr>
        <p:spPr>
          <a:xfrm>
            <a:off x="6675120" y="64465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9BA0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Private &amp; Confidential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2026-08-09T21:34:28Z</dcterms:created>
  <dcterms:modified xsi:type="dcterms:W3CDTF">2026-08-09T21:34:28Z</dcterms:modified>
</cp:coreProperties>
</file>